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Total de Solicitantes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Grupos em Prestação de Serviço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Registros por Contrato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Tendência de Registros na semana</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Tempo Médio de Espera das Ligações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Ticket Encerrados até o momento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Conhecimentos Vinculados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Registros de Demandas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Resolução de ickets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Registros por Turno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Registros por Atividade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p:txBody>
      </p:sp>
      <p:sp>
        <p:nvSpPr>
          <p:cNvPr id="86" name="Google Shape;86;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shape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Prioridade 2 SLA 60 min</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Prioridade 1 SLA 20 min</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Prioridade 3 ou &gt; SLA 120 min</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Prioridade 2 SLA 60 min</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Prioridade 3 ou &gt; SLA 120 min</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Prioridade 1 SLA 20 min</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p:txBody>
      </p:sp>
      <p:sp>
        <p:nvSpPr>
          <p:cNvPr id="91" name="Google Shape;91;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PRC_Prazo de Resolução de Chamado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Top Aividades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shape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Total de chamados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PRC</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No Prazo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Fora do prazo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p:txBody>
      </p:sp>
      <p:sp>
        <p:nvSpPr>
          <p:cNvPr id="96" name="Google Shape;96;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shape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tableEx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tableEx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Total de Tickets Suspensos no Período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Tickets no Prazo do IICP</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Prazo do IICP</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p:txBody>
      </p:sp>
      <p:sp>
        <p:nvSpPr>
          <p:cNvPr id="101" name="Google Shape;101;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Total de Tickets Encerrados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Total de Reabertas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Porcentagem de IRC</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Solicitações Reabertas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shape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Reabertura por Grupo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p:txBody>
      </p:sp>
      <p:sp>
        <p:nvSpPr>
          <p:cNvPr id="106" name="Google Shape;106;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Catálgo de Serviço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shape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p:txBody>
      </p:sp>
      <p:sp>
        <p:nvSpPr>
          <p:cNvPr id="111" name="Google Shape;111;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shape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Total de Tickets Encerrados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Solicitações Sem Vínculo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Vinculadas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Porcentagem de VBC</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Acompanhamento de Vínculo por Grupo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p:txBody>
      </p:sp>
      <p:sp>
        <p:nvSpPr>
          <p:cNvPr id="116" name="Google Shape;116;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shape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Acompanhamento de espera por Data</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Total de Recebidas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Porcentagem de VBC</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Porcentagem de TAC</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Porcentagem de TALE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Atendimentos com Espera &lt;= 25 seg</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p:txBody>
      </p:sp>
      <p:sp>
        <p:nvSpPr>
          <p:cNvPr id="121" name="Google Shape;121;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textbox</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image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shape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slicer</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Total de Tickets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Taxa de Interação Humana</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Taxa de Satisfação</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Avaliadas Automáticas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Acompanhamento de Notas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Comentários Negativos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Contagem de Ticket por solicitante</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Total de Avaliadas</a:t>
            </a:r>
            <a:endParaRPr/>
          </a:p>
          <a:p>
            <a:pPr indent="0" lvl="0" marL="0" rtl="0" algn="l">
              <a:spcBef>
                <a:spcPts val="0"/>
              </a:spcBef>
              <a:spcAft>
                <a:spcPts val="0"/>
              </a:spcAft>
              <a:buNone/>
            </a:pPr>
            <a:r>
              <a:rPr b="0" lang="en-US"/>
              <a:t>No alt text provided</a:t>
            </a:r>
            <a:endParaRPr/>
          </a:p>
          <a:p>
            <a:pPr indent="0" lvl="0" marL="0" rtl="0" algn="l">
              <a:spcBef>
                <a:spcPts val="0"/>
              </a:spcBef>
              <a:spcAft>
                <a:spcPts val="0"/>
              </a:spcAft>
              <a:buNone/>
            </a:pPr>
            <a:r>
              <a:t/>
            </a:r>
            <a:endParaRPr/>
          </a:p>
        </p:txBody>
      </p:sp>
      <p:sp>
        <p:nvSpPr>
          <p:cNvPr id="126" name="Google Shape;126;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5" name="Shape 15"/>
        <p:cNvGrpSpPr/>
        <p:nvPr/>
      </p:nvGrpSpPr>
      <p:grpSpPr>
        <a:xfrm>
          <a:off x="0" y="0"/>
          <a:ext cx="0" cy="0"/>
          <a:chOff x="0" y="0"/>
          <a:chExt cx="0" cy="0"/>
        </a:xfrm>
      </p:grpSpPr>
      <p:sp>
        <p:nvSpPr>
          <p:cNvPr id="16" name="Google Shape;16;p2"/>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2"/>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18" name="Google Shape;18;p2"/>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19" name="Google Shape;19;p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1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11"/>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5" name="Google Shape;75;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12"/>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12"/>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 name="Google Shape;81;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2" name="Shape 22"/>
        <p:cNvGrpSpPr/>
        <p:nvPr/>
      </p:nvGrpSpPr>
      <p:grpSpPr>
        <a:xfrm>
          <a:off x="0" y="0"/>
          <a:ext cx="0" cy="0"/>
          <a:chOff x="0" y="0"/>
          <a:chExt cx="0" cy="0"/>
        </a:xfrm>
      </p:grpSpPr>
      <p:sp>
        <p:nvSpPr>
          <p:cNvPr id="23" name="Google Shape;23;p3"/>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 name="Google Shape;24;p3"/>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25" name="Google Shape;25;p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8" name="Shape 28"/>
        <p:cNvGrpSpPr/>
        <p:nvPr/>
      </p:nvGrpSpPr>
      <p:grpSpPr>
        <a:xfrm>
          <a:off x="0" y="0"/>
          <a:ext cx="0" cy="0"/>
          <a:chOff x="0" y="0"/>
          <a:chExt cx="0" cy="0"/>
        </a:xfrm>
      </p:grpSpPr>
      <p:sp>
        <p:nvSpPr>
          <p:cNvPr id="29" name="Google Shape;29;p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0" name="Google Shape;30;p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1" name="Google Shape;31;p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4" name="Shape 34"/>
        <p:cNvGrpSpPr/>
        <p:nvPr/>
      </p:nvGrpSpPr>
      <p:grpSpPr>
        <a:xfrm>
          <a:off x="0" y="0"/>
          <a:ext cx="0" cy="0"/>
          <a:chOff x="0" y="0"/>
          <a:chExt cx="0" cy="0"/>
        </a:xfrm>
      </p:grpSpPr>
      <p:sp>
        <p:nvSpPr>
          <p:cNvPr id="35" name="Google Shape;35;p5"/>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6" name="Google Shape;36;p5"/>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7" name="Google Shape;37;p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40" name="Shape 40"/>
        <p:cNvGrpSpPr/>
        <p:nvPr/>
      </p:nvGrpSpPr>
      <p:grpSpPr>
        <a:xfrm>
          <a:off x="0" y="0"/>
          <a:ext cx="0" cy="0"/>
          <a:chOff x="0" y="0"/>
          <a:chExt cx="0" cy="0"/>
        </a:xfrm>
      </p:grpSpPr>
      <p:sp>
        <p:nvSpPr>
          <p:cNvPr id="41" name="Google Shape;41;p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6"/>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3" name="Google Shape;43;p6"/>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4" name="Google Shape;44;p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5" name="Google Shape;45;p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7" name="Shape 47"/>
        <p:cNvGrpSpPr/>
        <p:nvPr/>
      </p:nvGrpSpPr>
      <p:grpSpPr>
        <a:xfrm>
          <a:off x="0" y="0"/>
          <a:ext cx="0" cy="0"/>
          <a:chOff x="0" y="0"/>
          <a:chExt cx="0" cy="0"/>
        </a:xfrm>
      </p:grpSpPr>
      <p:sp>
        <p:nvSpPr>
          <p:cNvPr id="48" name="Google Shape;48;p7"/>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9" name="Google Shape;49;p7"/>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0" name="Google Shape;50;p7"/>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1" name="Google Shape;51;p7"/>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2" name="Google Shape;52;p7"/>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3" name="Google Shape;53;p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sp>
        <p:nvSpPr>
          <p:cNvPr id="57" name="Google Shape;57;p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8" name="Google Shape;58;p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1" name="Shape 61"/>
        <p:cNvGrpSpPr/>
        <p:nvPr/>
      </p:nvGrpSpPr>
      <p:grpSpPr>
        <a:xfrm>
          <a:off x="0" y="0"/>
          <a:ext cx="0" cy="0"/>
          <a:chOff x="0" y="0"/>
          <a:chExt cx="0" cy="0"/>
        </a:xfrm>
      </p:grpSpPr>
      <p:sp>
        <p:nvSpPr>
          <p:cNvPr id="62" name="Google Shape;62;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1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10"/>
          <p:cNvSpPr/>
          <p:nvPr>
            <p:ph idx="2" type="pic"/>
          </p:nvPr>
        </p:nvSpPr>
        <p:spPr>
          <a:xfrm>
            <a:off x="5183188" y="987425"/>
            <a:ext cx="6172200" cy="4873625"/>
          </a:xfrm>
          <a:prstGeom prst="rect">
            <a:avLst/>
          </a:prstGeom>
          <a:noFill/>
          <a:ln>
            <a:noFill/>
          </a:ln>
        </p:spPr>
      </p:sp>
      <p:sp>
        <p:nvSpPr>
          <p:cNvPr id="68" name="Google Shape;68;p10"/>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9" name="Google Shape;69;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s://app.powerbi.com/groups/me/reports/bd6d1f1d-bdb3-4db9-91a7-6c75b96b7748/?pbi_source=PowerPoint" TargetMode="External"/><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hyperlink" Target="https://app.powerbi.com/groups/me/reports/bd6d1f1d-bdb3-4db9-91a7-6c75b96b7748/?pbi_source=PowerPoint" TargetMode="Externa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hyperlink" Target="https://app.powerbi.com/groups/me/reports/bd6d1f1d-bdb3-4db9-91a7-6c75b96b7748/?pbi_source=PowerPoint" TargetMode="Externa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hyperlink" Target="https://app.powerbi.com/groups/me/reports/bd6d1f1d-bdb3-4db9-91a7-6c75b96b7748/?pbi_source=PowerPoint" TargetMode="Externa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hyperlink" Target="https://app.powerbi.com/groups/me/reports/bd6d1f1d-bdb3-4db9-91a7-6c75b96b7748/?pbi_source=PowerPoint" TargetMode="Externa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hyperlink" Target="https://app.powerbi.com/groups/me/reports/bd6d1f1d-bdb3-4db9-91a7-6c75b96b7748/?pbi_source=PowerPoint" TargetMode="Externa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hyperlink" Target="https://app.powerbi.com/groups/me/reports/bd6d1f1d-bdb3-4db9-91a7-6c75b96b7748/?pbi_source=PowerPoint" TargetMode="Externa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hyperlink" Target="https://app.powerbi.com/groups/me/reports/bd6d1f1d-bdb3-4db9-91a7-6c75b96b7748/?pbi_source=PowerPoint" TargetMode="Externa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hyperlink" Target="https://app.powerbi.com/groups/me/reports/bd6d1f1d-bdb3-4db9-91a7-6c75b96b7748/?pbi_source=PowerPoint" TargetMode="Externa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pic>
        <p:nvPicPr>
          <p:cNvPr id="88" name="Google Shape;88;p13" title="This slide contains the following visuals: image ,Total de Solicitantes ,image ,Grupos em Prestação de Serviço ,image ,image ,Registros por Contrato ,Tendência de Registros na semana ,Tempo Médio de Espera das Ligações ,Ticket Encerrados até o momento ,Conhecimentos Vinculados ,Registros de Demandas ,Resolução de ickets ,Registros por Turno ,Registros por Atividade. Please refer to the notes on this slide for details">
            <a:hlinkClick r:id="rId3"/>
          </p:cNvPr>
          <p:cNvPicPr preferRelativeResize="0"/>
          <p:nvPr/>
        </p:nvPicPr>
        <p:blipFill rotWithShape="1">
          <a:blip r:embed="rId4">
            <a:alphaModFix/>
          </a:blip>
          <a:srcRect b="0" l="0" r="0" t="0"/>
          <a:stretch/>
        </p:blipFill>
        <p:spPr>
          <a:xfrm>
            <a:off x="76200" y="0"/>
            <a:ext cx="12020550" cy="68580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pic>
        <p:nvPicPr>
          <p:cNvPr id="93" name="Google Shape;93;p14" title="This slide contains the following visuals: image ,slicer ,slicer ,image ,shape ,slicer ,slicer ,image ,image ,textbox ,Prioridade 2 SLA 60 min ,Prioridade 1 SLA 20 min ,Prioridade 3 ou &gt; SLA 120 min ,Prioridade 2 SLA 60 min ,Prioridade 3 ou &gt; SLA 120 min ,Prioridade 1 SLA 20 min. Please refer to the notes on this slide for details">
            <a:hlinkClick r:id="rId3"/>
          </p:cNvPr>
          <p:cNvPicPr preferRelativeResize="0"/>
          <p:nvPr/>
        </p:nvPicPr>
        <p:blipFill rotWithShape="1">
          <a:blip r:embed="rId4">
            <a:alphaModFix/>
          </a:blip>
          <a:srcRect b="0" l="0" r="0" t="0"/>
          <a:stretch/>
        </p:blipFill>
        <p:spPr>
          <a:xfrm>
            <a:off x="76200" y="0"/>
            <a:ext cx="12020550" cy="68580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pic>
        <p:nvPicPr>
          <p:cNvPr id="98" name="Google Shape;98;p15" title="This slide contains the following visuals: image ,image ,textbox ,PRC_Prazo de Resolução de Chamado ,image ,slicer ,Top Aividades ,image ,shape ,slicer ,slicer ,slicer ,Total de chamados ,PRC ,No Prazo ,Fora do prazo. Please refer to the notes on this slide for details">
            <a:hlinkClick r:id="rId3"/>
          </p:cNvPr>
          <p:cNvPicPr preferRelativeResize="0"/>
          <p:nvPr/>
        </p:nvPicPr>
        <p:blipFill rotWithShape="1">
          <a:blip r:embed="rId4">
            <a:alphaModFix/>
          </a:blip>
          <a:srcRect b="0" l="0" r="0" t="0"/>
          <a:stretch/>
        </p:blipFill>
        <p:spPr>
          <a:xfrm>
            <a:off x="76200" y="0"/>
            <a:ext cx="12020550" cy="68580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pic>
        <p:nvPicPr>
          <p:cNvPr id="103" name="Google Shape;103;p16" title="This slide contains the following visuals: image ,image ,textbox ,image ,slicer ,slicer ,slicer ,image ,shape ,slicer ,slicer ,tableEx ,tableEx ,Total de Tickets Suspensos no Período ,Tickets no Prazo do IICP ,Prazo do IICP. Please refer to the notes on this slide for details">
            <a:hlinkClick r:id="rId3"/>
          </p:cNvPr>
          <p:cNvPicPr preferRelativeResize="0"/>
          <p:nvPr/>
        </p:nvPicPr>
        <p:blipFill rotWithShape="1">
          <a:blip r:embed="rId4">
            <a:alphaModFix/>
          </a:blip>
          <a:srcRect b="0" l="0" r="0" t="0"/>
          <a:stretch/>
        </p:blipFill>
        <p:spPr>
          <a:xfrm>
            <a:off x="76200" y="0"/>
            <a:ext cx="12020550" cy="68580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pic>
        <p:nvPicPr>
          <p:cNvPr id="108" name="Google Shape;108;p17" title="This slide contains the following visuals: image ,image ,textbox ,image ,Total de Tickets Encerrados ,Total de Reabertas ,Porcentagem de IRC ,Solicitações Reabertas ,slicer ,image ,shape ,slicer ,slicer ,Reabertura por Grupo. Please refer to the notes on this slide for details">
            <a:hlinkClick r:id="rId3"/>
          </p:cNvPr>
          <p:cNvPicPr preferRelativeResize="0"/>
          <p:nvPr/>
        </p:nvPicPr>
        <p:blipFill rotWithShape="1">
          <a:blip r:embed="rId4">
            <a:alphaModFix/>
          </a:blip>
          <a:srcRect b="0" l="0" r="0" t="0"/>
          <a:stretch/>
        </p:blipFill>
        <p:spPr>
          <a:xfrm>
            <a:off x="76200" y="0"/>
            <a:ext cx="12020550" cy="68580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pic>
        <p:nvPicPr>
          <p:cNvPr id="113" name="Google Shape;113;p18" title="This slide contains the following visuals: image ,image ,textbox ,image ,Catálgo de Serviço ,slicer ,image ,shape ,slicer ,slicer ,slicer ,slicer. Please refer to the notes on this slide for details">
            <a:hlinkClick r:id="rId3"/>
          </p:cNvPr>
          <p:cNvPicPr preferRelativeResize="0"/>
          <p:nvPr/>
        </p:nvPicPr>
        <p:blipFill rotWithShape="1">
          <a:blip r:embed="rId4">
            <a:alphaModFix/>
          </a:blip>
          <a:srcRect b="0" l="0" r="0" t="0"/>
          <a:stretch/>
        </p:blipFill>
        <p:spPr>
          <a:xfrm>
            <a:off x="76200" y="0"/>
            <a:ext cx="12020550" cy="68580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pic>
        <p:nvPicPr>
          <p:cNvPr id="118" name="Google Shape;118;p19" title="This slide contains the following visuals: image ,image ,textbox ,image ,slicer ,image ,shape ,slicer ,slicer ,slicer ,Total de Tickets Encerrados ,Solicitações Sem Vínculo ,Vinculadas ,Porcentagem de VBC ,Acompanhamento de Vínculo por Grupo. Please refer to the notes on this slide for details">
            <a:hlinkClick r:id="rId3"/>
          </p:cNvPr>
          <p:cNvPicPr preferRelativeResize="0"/>
          <p:nvPr/>
        </p:nvPicPr>
        <p:blipFill rotWithShape="1">
          <a:blip r:embed="rId4">
            <a:alphaModFix/>
          </a:blip>
          <a:srcRect b="0" l="0" r="0" t="0"/>
          <a:stretch/>
        </p:blipFill>
        <p:spPr>
          <a:xfrm>
            <a:off x="76200" y="0"/>
            <a:ext cx="12020550" cy="68580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pic>
        <p:nvPicPr>
          <p:cNvPr id="123" name="Google Shape;123;p20" title="This slide contains the following visuals: image ,image ,textbox ,image ,image ,image ,shape ,Acompanhamento de espera por Data ,Total de Recebidas ,Porcentagem de VBC ,Porcentagem de TAC ,Porcentagem de TALE ,Atendimentos com Espera &lt;= 25 seg ,slicer ,slicer. Please refer to the notes on this slide for details">
            <a:hlinkClick r:id="rId3"/>
          </p:cNvPr>
          <p:cNvPicPr preferRelativeResize="0"/>
          <p:nvPr/>
        </p:nvPicPr>
        <p:blipFill rotWithShape="1">
          <a:blip r:embed="rId4">
            <a:alphaModFix/>
          </a:blip>
          <a:srcRect b="0" l="0" r="0" t="0"/>
          <a:stretch/>
        </p:blipFill>
        <p:spPr>
          <a:xfrm>
            <a:off x="76200" y="0"/>
            <a:ext cx="12020550" cy="68580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pic>
        <p:nvPicPr>
          <p:cNvPr id="128" name="Google Shape;128;p21" title="This slide contains the following visuals: image ,image ,textbox ,image ,slicer ,image ,shape ,slicer ,slicer ,slicer ,Total de Tickets ,Taxa de Interação Humana ,Taxa de Satisfação ,Avaliadas Automáticas ,Acompanhamento de Notas ,Comentários Negativos ,Contagem de Ticket por solicitante ,Total de Avaliadas. Please refer to the notes on this slide for details">
            <a:hlinkClick r:id="rId3"/>
          </p:cNvPr>
          <p:cNvPicPr preferRelativeResize="0"/>
          <p:nvPr/>
        </p:nvPicPr>
        <p:blipFill rotWithShape="1">
          <a:blip r:embed="rId4">
            <a:alphaModFix/>
          </a:blip>
          <a:srcRect b="0" l="0" r="0" t="0"/>
          <a:stretch/>
        </p:blipFill>
        <p:spPr>
          <a:xfrm>
            <a:off x="76200" y="0"/>
            <a:ext cx="12020550" cy="68580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Custom Design">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ma do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